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1" r:id="rId4"/>
    <p:sldId id="262" r:id="rId5"/>
    <p:sldId id="263" r:id="rId6"/>
    <p:sldId id="268" r:id="rId7"/>
    <p:sldId id="279" r:id="rId8"/>
    <p:sldId id="267" r:id="rId9"/>
    <p:sldId id="280" r:id="rId10"/>
    <p:sldId id="270" r:id="rId11"/>
    <p:sldId id="281" r:id="rId12"/>
    <p:sldId id="269" r:id="rId13"/>
    <p:sldId id="282" r:id="rId14"/>
    <p:sldId id="265" r:id="rId15"/>
    <p:sldId id="266" r:id="rId16"/>
    <p:sldId id="275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885"/>
    <a:srgbClr val="E75247"/>
    <a:srgbClr val="17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5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8731-BEF1-4223-9D99-C574CA890F3A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05D83-82E9-46D2-AE4D-E4B58182E81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562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944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11C6-B2C9-8F3B-CE41-3498F4BCF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99BEA-1189-851C-0BEC-52ACFF58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ABBEA-CE5B-EA58-0E61-B02FB142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63970-F313-B8EC-D255-8E5804DA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41D87-D2CA-F135-3F65-581F366A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089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99CF-DF89-EC3C-5FCC-B6250EE6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53F60-CD61-FEDA-4F29-C852409D4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FA55-CA28-466F-BAFA-0C592D73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4F13-A46B-8FEB-5CFE-050F46D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4FDD2-8CEE-700A-8304-6ADE5260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675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7F81C-FA87-8ACF-BC0B-DC63F55D7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E99E7-8D4F-3601-82E3-D362F6DEF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6310F-15FA-47C4-9808-28178B87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1784B-AF74-8714-9A79-D8239943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50FC-D595-1D12-72F1-5AB62552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70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7C2B-795B-29C2-2825-5DC87ADD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DED4-515A-6391-F55A-515D1696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02790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EA556-3D15-1F22-E8C3-3E7CFE8C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32B91-098E-F433-E399-2A188F25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396E-9B10-EB97-D093-3692A2EE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430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D3D3-050B-3209-DBD8-4A7042A4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82BFE-C855-87E1-97A2-6A68DB61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6161A-D8BA-809E-CEF4-FD8E5DE8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A9C31-C219-A0CD-B51B-F1040E2D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C997E-343F-EBB5-2475-32996343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82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B1A0-D947-2FED-5FEF-B91BA169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6429-A49E-A2F9-D9AE-A11B6E16E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E6C7D-2D85-E12E-82FE-321A80F36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120F1-9B8D-3BCB-C184-1ACBA3F8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024F8-132D-0CFD-5717-DD2CECE4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58EE9-6B97-8EAA-BE75-8DAF49D9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76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6097-D2A9-3147-FBB7-2E32A4F2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958B8-2A9C-1C0D-B201-0CB0AED8E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FC95-601B-C251-C61A-200A8C601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F2351-1A74-5C59-FD06-22D918859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F76AA-6BCC-EB72-79E2-CB69A695F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54688-C9FB-39BC-90C1-1A241050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98167-C888-F99B-56D6-4FBEC039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A27FA-AC4E-D4F3-B6DD-7F66B6F3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0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C192-A915-B562-E72E-EF574607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8FD85-04E3-85A9-35F5-7545BDFA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B2846-17EC-C558-1E14-82489361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878A7-6C26-FBAA-FDD4-D7AE807E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020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C05AD-22FB-BA26-1F27-C149C2C9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EF201-1565-36B9-0DF7-CC5571F6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C16DB-9C0A-87B8-0611-494C6155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576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3E4A-BE53-BBF7-8B14-0F731042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419B-BDAF-1C2E-E6D9-ED670873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EDE66-C7EB-8815-8862-D0E4ECA4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1C365-E0D6-E32B-46AE-45515EE1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B5236-FB87-58EF-58B7-AC18796E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A666C-AE30-3ADC-2494-F6BA610F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2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37E0-C314-C764-C97C-FA927944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F0CAE-5243-283A-374D-DBAC0750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E57E8-5A70-D6F5-AFD9-08F596640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A2E9F-61F1-942A-CC60-762D69DD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3EEB9-66AB-29CB-FAA6-D2E53081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B0DFF-8A81-356D-03E8-203E9BA7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571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1620F-FD48-78AE-EBFA-F9C52CA1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91E7D-DDA8-207E-F844-C2B192D03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267BC-77AB-C5B6-1B90-83158CA8A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9E41-5F7C-482D-897B-46F70F3F2132}" type="datetimeFigureOut">
              <a:rPr lang="en-IE" smtClean="0"/>
              <a:t>26/07/2023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B74E9-2553-E3B3-899D-067B6B059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E5160-62C6-7909-74C6-44AA50BD0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F09C-DF81-4F19-A4D7-CF99C437316D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 descr="Who We Are | Learn about the MSLETB">
            <a:extLst>
              <a:ext uri="{FF2B5EF4-FFF2-40B4-BE49-F238E27FC236}">
                <a16:creationId xmlns:a16="http://schemas.microsoft.com/office/drawing/2014/main" id="{D37981EA-0912-C2BC-BF62-CCAF828DFD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97" y="5525730"/>
            <a:ext cx="2102587" cy="86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7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u.ie/tertiarydegrees" TargetMode="External"/><Relationship Id="rId2" Type="http://schemas.openxmlformats.org/officeDocument/2006/relationships/hyperlink" Target="http://www.atu.ie/tertiarydegre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u.ie/tertiarydegrees" TargetMode="External"/><Relationship Id="rId2" Type="http://schemas.openxmlformats.org/officeDocument/2006/relationships/hyperlink" Target="http://www.donegaletb.ie/tertiarydegre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sinformation.ie/en/social-welfare/social-welfare-payments/back-to-education/back-to-education-allowance/#:~:text=Qualifying%20period,-For%20second%2Dlevel&amp;text=For%20third%2Dlevel%20courses%20you,before%20you%20start%20the%20course." TargetMode="External"/><Relationship Id="rId2" Type="http://schemas.openxmlformats.org/officeDocument/2006/relationships/hyperlink" Target="https://www.susi.i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u.ie/tertiarydegre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u.ie/tertiarydegrees" TargetMode="External"/><Relationship Id="rId2" Type="http://schemas.openxmlformats.org/officeDocument/2006/relationships/hyperlink" Target="http://www.msletbadultguidance.i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to.ie/" TargetMode="External"/><Relationship Id="rId4" Type="http://schemas.openxmlformats.org/officeDocument/2006/relationships/hyperlink" Target="http://www.msletb.i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 descr="A person looking through a microscope"/>
          <p:cNvPicPr preferRelativeResize="0"/>
          <p:nvPr/>
        </p:nvPicPr>
        <p:blipFill rotWithShape="1">
          <a:blip r:embed="rId3">
            <a:alphaModFix/>
          </a:blip>
          <a:srcRect l="24404" r="26775" b="3"/>
          <a:stretch/>
        </p:blipFill>
        <p:spPr>
          <a:xfrm>
            <a:off x="1" y="65"/>
            <a:ext cx="3048000" cy="39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 descr="A close-up of a hand holding a stethoscope"/>
          <p:cNvPicPr preferRelativeResize="0"/>
          <p:nvPr/>
        </p:nvPicPr>
        <p:blipFill rotWithShape="1">
          <a:blip r:embed="rId4">
            <a:alphaModFix/>
          </a:blip>
          <a:srcRect l="22573" r="22576" b="3"/>
          <a:stretch/>
        </p:blipFill>
        <p:spPr>
          <a:xfrm>
            <a:off x="3048000" y="-2280"/>
            <a:ext cx="3053843" cy="39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 descr="A group of people sitting around a round 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3883" r="17479" b="-3"/>
          <a:stretch/>
        </p:blipFill>
        <p:spPr>
          <a:xfrm>
            <a:off x="6101843" y="7022"/>
            <a:ext cx="3130803" cy="39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 descr="A robotic arm welding a piece of metal"/>
          <p:cNvPicPr preferRelativeResize="0"/>
          <p:nvPr/>
        </p:nvPicPr>
        <p:blipFill rotWithShape="1">
          <a:blip r:embed="rId6">
            <a:alphaModFix/>
          </a:blip>
          <a:srcRect l="16687" r="34671" b="-3"/>
          <a:stretch/>
        </p:blipFill>
        <p:spPr>
          <a:xfrm>
            <a:off x="9144000" y="0"/>
            <a:ext cx="3048000" cy="3979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 txBox="1"/>
          <p:nvPr/>
        </p:nvSpPr>
        <p:spPr>
          <a:xfrm>
            <a:off x="0" y="4136374"/>
            <a:ext cx="12191999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4800"/>
            </a:pPr>
            <a:r>
              <a:rPr lang="en-US" sz="7200" b="1" dirty="0">
                <a:solidFill>
                  <a:srgbClr val="17665C"/>
                </a:solidFill>
                <a:latin typeface="Calibri"/>
                <a:ea typeface="Calibri"/>
                <a:cs typeface="Calibri"/>
                <a:sym typeface="Calibri"/>
              </a:rPr>
              <a:t>Tertiary Degrees</a:t>
            </a:r>
            <a:endParaRPr sz="7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3454746" y="5672631"/>
            <a:ext cx="5282506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916"/>
              </a:lnSpc>
              <a:buClr>
                <a:srgbClr val="000000"/>
              </a:buClr>
              <a:buSzPts val="1300"/>
            </a:pPr>
            <a:r>
              <a:rPr lang="en-US" sz="2400" b="1" i="1" dirty="0">
                <a:solidFill>
                  <a:srgbClr val="17665C"/>
                </a:solidFill>
                <a:latin typeface="Calibri"/>
                <a:ea typeface="Calibri"/>
                <a:cs typeface="Calibri"/>
                <a:sym typeface="Calibri"/>
              </a:rPr>
              <a:t>Seirbhís Breisoideachais agus Oilina</a:t>
            </a:r>
            <a:endParaRPr sz="2400" b="1" i="1" dirty="0">
              <a:solidFill>
                <a:srgbClr val="1766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916"/>
              </a:lnSpc>
              <a:buClr>
                <a:srgbClr val="000000"/>
              </a:buClr>
              <a:buSzPts val="1300"/>
            </a:pPr>
            <a:r>
              <a:rPr lang="en-US" sz="2400" b="1" dirty="0">
                <a:solidFill>
                  <a:srgbClr val="17665C"/>
                </a:solidFill>
                <a:latin typeface="Calibri"/>
                <a:ea typeface="Calibri"/>
                <a:cs typeface="Calibri"/>
                <a:sym typeface="Calibri"/>
              </a:rPr>
              <a:t>Further Education and Training Service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F12A0736-CF35-1523-371B-EFDF59572C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044" t="29871" r="23933" b="28036"/>
          <a:stretch/>
        </p:blipFill>
        <p:spPr>
          <a:xfrm>
            <a:off x="9144000" y="5159464"/>
            <a:ext cx="2852196" cy="1632137"/>
          </a:xfrm>
          <a:prstGeom prst="rect">
            <a:avLst/>
          </a:prstGeom>
        </p:spPr>
      </p:pic>
      <p:pic>
        <p:nvPicPr>
          <p:cNvPr id="2" name="Picture 1" descr="Who We Are | Learn about the MSLETB">
            <a:extLst>
              <a:ext uri="{FF2B5EF4-FFF2-40B4-BE49-F238E27FC236}">
                <a16:creationId xmlns:a16="http://schemas.microsoft.com/office/drawing/2014/main" id="{455C8C25-A3A3-2F87-D897-293EF3FE03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" y="5034116"/>
            <a:ext cx="2436885" cy="146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botic arm welding a pipe&#10;&#10;Description automatically generated">
            <a:extLst>
              <a:ext uri="{FF2B5EF4-FFF2-40B4-BE49-F238E27FC236}">
                <a16:creationId xmlns:a16="http://schemas.microsoft.com/office/drawing/2014/main" id="{BA79E3CF-8783-2059-9F1B-55EDD5F40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8028-871C-0ED9-8F63-8BC5376A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00" y="186408"/>
            <a:ext cx="11519399" cy="87860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 of Science (Hons) in Sustainable Engineering Technologies </a:t>
            </a:r>
            <a:endParaRPr lang="en-IE" sz="3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0DB373-7FEE-F09A-4F42-0A9EB736EAC5}"/>
              </a:ext>
            </a:extLst>
          </p:cNvPr>
          <p:cNvSpPr/>
          <p:nvPr/>
        </p:nvSpPr>
        <p:spPr>
          <a:xfrm>
            <a:off x="1129128" y="3727053"/>
            <a:ext cx="2745959" cy="1023069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0F5156-49D6-66E3-92F1-B38D54953616}"/>
              </a:ext>
            </a:extLst>
          </p:cNvPr>
          <p:cNvGrpSpPr/>
          <p:nvPr/>
        </p:nvGrpSpPr>
        <p:grpSpPr>
          <a:xfrm>
            <a:off x="1222327" y="1508787"/>
            <a:ext cx="7027141" cy="709612"/>
            <a:chOff x="2520218" y="1391860"/>
            <a:chExt cx="4167985" cy="46967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71581EB-6A1A-BF0F-8B97-4D869116A37F}"/>
                </a:ext>
              </a:extLst>
            </p:cNvPr>
            <p:cNvSpPr/>
            <p:nvPr/>
          </p:nvSpPr>
          <p:spPr>
            <a:xfrm>
              <a:off x="2520218" y="1391860"/>
              <a:ext cx="4167985" cy="469677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5EB273F-450A-A39D-A992-BF3CFE0E5B55}"/>
                </a:ext>
              </a:extLst>
            </p:cNvPr>
            <p:cNvSpPr txBox="1"/>
            <p:nvPr/>
          </p:nvSpPr>
          <p:spPr>
            <a:xfrm>
              <a:off x="2533974" y="1405616"/>
              <a:ext cx="4140473" cy="442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Year </a:t>
              </a:r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r>
                <a:rPr lang="en-US" sz="2000" b="1" kern="1200" dirty="0">
                  <a:solidFill>
                    <a:schemeClr val="tx1"/>
                  </a:solidFill>
                </a:rPr>
                <a:t> – Common to all in the </a:t>
              </a:r>
              <a:r>
                <a:rPr lang="en-US" sz="2000" b="1" dirty="0">
                  <a:solidFill>
                    <a:schemeClr val="tx1"/>
                  </a:solidFill>
                </a:rPr>
                <a:t>ETB</a:t>
              </a:r>
              <a:r>
                <a:rPr lang="en-US" sz="2000" b="1" kern="1200" dirty="0">
                  <a:solidFill>
                    <a:schemeClr val="tx1"/>
                  </a:solidFill>
                </a:rPr>
                <a:t> of choice</a:t>
              </a:r>
              <a:endParaRPr lang="en-IE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88753-E05E-D832-9CF9-204D9E90F82F}"/>
              </a:ext>
            </a:extLst>
          </p:cNvPr>
          <p:cNvGrpSpPr/>
          <p:nvPr/>
        </p:nvGrpSpPr>
        <p:grpSpPr>
          <a:xfrm>
            <a:off x="1198091" y="2686678"/>
            <a:ext cx="7051378" cy="709612"/>
            <a:chOff x="2520218" y="1391860"/>
            <a:chExt cx="4167985" cy="46967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44AF893-AD0B-AB89-C2A7-11BA31902FC5}"/>
                </a:ext>
              </a:extLst>
            </p:cNvPr>
            <p:cNvSpPr/>
            <p:nvPr/>
          </p:nvSpPr>
          <p:spPr>
            <a:xfrm>
              <a:off x="2520218" y="1391860"/>
              <a:ext cx="4167985" cy="469677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B219A404-2929-C395-3B65-C807A4C68C19}"/>
                </a:ext>
              </a:extLst>
            </p:cNvPr>
            <p:cNvSpPr txBox="1"/>
            <p:nvPr/>
          </p:nvSpPr>
          <p:spPr>
            <a:xfrm>
              <a:off x="2533974" y="1405616"/>
              <a:ext cx="4140473" cy="442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Year 2 – Common to all in the ATU of choice</a:t>
              </a:r>
              <a:endParaRPr lang="en-IE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503C66-75C8-8E6D-541E-B6B7B9436C1D}"/>
              </a:ext>
            </a:extLst>
          </p:cNvPr>
          <p:cNvSpPr/>
          <p:nvPr/>
        </p:nvSpPr>
        <p:spPr>
          <a:xfrm>
            <a:off x="4167619" y="5789852"/>
            <a:ext cx="1767696" cy="415753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ATU Galway City</a:t>
            </a:r>
            <a:endParaRPr lang="en-IE" b="1" u="sng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500A99-289E-88D6-9132-471EF0CCD48B}"/>
              </a:ext>
            </a:extLst>
          </p:cNvPr>
          <p:cNvSpPr/>
          <p:nvPr/>
        </p:nvSpPr>
        <p:spPr>
          <a:xfrm>
            <a:off x="7049696" y="5771757"/>
            <a:ext cx="1291625" cy="440578"/>
          </a:xfrm>
          <a:prstGeom prst="roundRect">
            <a:avLst>
              <a:gd name="adj" fmla="val 10000"/>
            </a:avLst>
          </a:prstGeom>
          <a:solidFill>
            <a:srgbClr val="E75247"/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ATU Sligo</a:t>
            </a:r>
            <a:endParaRPr lang="en-IE" b="1" u="sng" dirty="0">
              <a:solidFill>
                <a:schemeClr val="tx1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E42E997-B3FE-FAF9-DD39-23F7B35B6E7C}"/>
              </a:ext>
            </a:extLst>
          </p:cNvPr>
          <p:cNvSpPr/>
          <p:nvPr/>
        </p:nvSpPr>
        <p:spPr>
          <a:xfrm>
            <a:off x="2292520" y="4824979"/>
            <a:ext cx="484632" cy="8879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5086C69-DB8D-2BD6-167F-743976C33899}"/>
              </a:ext>
            </a:extLst>
          </p:cNvPr>
          <p:cNvSpPr/>
          <p:nvPr/>
        </p:nvSpPr>
        <p:spPr>
          <a:xfrm>
            <a:off x="4827685" y="4835469"/>
            <a:ext cx="484632" cy="92333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4C3D50ED-0ECC-3286-E8C1-E7459DE1885E}"/>
              </a:ext>
            </a:extLst>
          </p:cNvPr>
          <p:cNvSpPr/>
          <p:nvPr/>
        </p:nvSpPr>
        <p:spPr>
          <a:xfrm>
            <a:off x="7453192" y="4819409"/>
            <a:ext cx="484632" cy="923330"/>
          </a:xfrm>
          <a:prstGeom prst="downArrow">
            <a:avLst/>
          </a:prstGeom>
          <a:solidFill>
            <a:srgbClr val="E752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A2D97A38-EE47-B1DF-2E0C-63DC463EA238}"/>
              </a:ext>
            </a:extLst>
          </p:cNvPr>
          <p:cNvSpPr/>
          <p:nvPr/>
        </p:nvSpPr>
        <p:spPr>
          <a:xfrm>
            <a:off x="8415657" y="1508787"/>
            <a:ext cx="484632" cy="1963397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A255D45-3A71-6DEC-7B37-8D7780335476}"/>
              </a:ext>
            </a:extLst>
          </p:cNvPr>
          <p:cNvSpPr/>
          <p:nvPr/>
        </p:nvSpPr>
        <p:spPr>
          <a:xfrm>
            <a:off x="8415657" y="3758538"/>
            <a:ext cx="484632" cy="261265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D38933-8944-B623-8F60-A917D45E33EC}"/>
              </a:ext>
            </a:extLst>
          </p:cNvPr>
          <p:cNvSpPr txBox="1"/>
          <p:nvPr/>
        </p:nvSpPr>
        <p:spPr>
          <a:xfrm>
            <a:off x="9031235" y="2259653"/>
            <a:ext cx="23719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Year 1 and year 2</a:t>
            </a:r>
            <a:endParaRPr lang="en-IE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A8D3D-6155-0F33-E729-2678671C83C8}"/>
              </a:ext>
            </a:extLst>
          </p:cNvPr>
          <p:cNvSpPr txBox="1"/>
          <p:nvPr/>
        </p:nvSpPr>
        <p:spPr>
          <a:xfrm>
            <a:off x="8864863" y="3571807"/>
            <a:ext cx="29908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*Select Pathway at end of  </a:t>
            </a:r>
          </a:p>
          <a:p>
            <a:r>
              <a:rPr lang="en-US" sz="2000" b="1" dirty="0"/>
              <a:t>  year 2    </a:t>
            </a:r>
            <a:endParaRPr lang="en-IE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375BC-2E18-AAD3-CA87-83A7B287308D}"/>
              </a:ext>
            </a:extLst>
          </p:cNvPr>
          <p:cNvSpPr txBox="1"/>
          <p:nvPr/>
        </p:nvSpPr>
        <p:spPr>
          <a:xfrm>
            <a:off x="8992769" y="4847526"/>
            <a:ext cx="24104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Year 3 and Year 4</a:t>
            </a:r>
            <a:endParaRPr lang="en-IE" sz="24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2BF6D33-8B17-8EFD-1CFC-A6996BFC8910}"/>
              </a:ext>
            </a:extLst>
          </p:cNvPr>
          <p:cNvSpPr/>
          <p:nvPr/>
        </p:nvSpPr>
        <p:spPr>
          <a:xfrm>
            <a:off x="4134678" y="3758536"/>
            <a:ext cx="4091518" cy="974925"/>
          </a:xfrm>
          <a:prstGeom prst="roundRect">
            <a:avLst>
              <a:gd name="adj" fmla="val 10000"/>
            </a:avLst>
          </a:prstGeom>
          <a:solidFill>
            <a:srgbClr val="1C8885"/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Sustainable Engineering Technologies for Manufacturing Industry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05267-8B3C-7609-F5F1-89F35B7A4386}"/>
              </a:ext>
            </a:extLst>
          </p:cNvPr>
          <p:cNvSpPr txBox="1"/>
          <p:nvPr/>
        </p:nvSpPr>
        <p:spPr>
          <a:xfrm>
            <a:off x="6180437" y="5268933"/>
            <a:ext cx="602772" cy="400110"/>
          </a:xfrm>
          <a:prstGeom prst="rect">
            <a:avLst/>
          </a:prstGeom>
          <a:solidFill>
            <a:srgbClr val="1C888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OR</a:t>
            </a:r>
            <a:endParaRPr lang="en-IE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4BF091-AAA1-2B85-0A07-79F8151D6C45}"/>
              </a:ext>
            </a:extLst>
          </p:cNvPr>
          <p:cNvSpPr txBox="1"/>
          <p:nvPr/>
        </p:nvSpPr>
        <p:spPr>
          <a:xfrm>
            <a:off x="1038897" y="3717799"/>
            <a:ext cx="2836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" lvl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</a:pPr>
            <a:r>
              <a:rPr lang="en-US" sz="2000" dirty="0">
                <a:solidFill>
                  <a:schemeClr val="tx1"/>
                </a:solidFill>
              </a:rPr>
              <a:t>Sustainable Engineering Technologies for Computing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BAB9664-5837-2FE0-A636-E7643092AB2F}"/>
              </a:ext>
            </a:extLst>
          </p:cNvPr>
          <p:cNvSpPr/>
          <p:nvPr/>
        </p:nvSpPr>
        <p:spPr>
          <a:xfrm>
            <a:off x="1589249" y="5758173"/>
            <a:ext cx="1767696" cy="415753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ATU Donegal</a:t>
            </a:r>
            <a:endParaRPr lang="en-IE" b="1" u="sng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0D458A0-674F-7F6B-F38F-BDF0FA8EAAD1}"/>
              </a:ext>
            </a:extLst>
          </p:cNvPr>
          <p:cNvCxnSpPr>
            <a:cxnSpLocks/>
          </p:cNvCxnSpPr>
          <p:nvPr/>
        </p:nvCxnSpPr>
        <p:spPr>
          <a:xfrm>
            <a:off x="4002157" y="3717799"/>
            <a:ext cx="0" cy="2789018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2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stethoscope&#10;&#10;Description automatically generated">
            <a:extLst>
              <a:ext uri="{FF2B5EF4-FFF2-40B4-BE49-F238E27FC236}">
                <a16:creationId xmlns:a16="http://schemas.microsoft.com/office/drawing/2014/main" id="{4E2E05CD-C243-AD79-55B6-ED7AF6D5E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1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8028-871C-0ED9-8F63-8BC5376A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00" y="186408"/>
            <a:ext cx="11519399" cy="87860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7665C"/>
                </a:solidFill>
                <a:latin typeface="+mn-lt"/>
              </a:rPr>
              <a:t>Tertiary Access Route into Bachelor of Science (Honours) in </a:t>
            </a:r>
            <a:br>
              <a:rPr lang="en-US" sz="3200" b="1" dirty="0">
                <a:solidFill>
                  <a:srgbClr val="17665C"/>
                </a:solidFill>
                <a:latin typeface="+mn-lt"/>
              </a:rPr>
            </a:br>
            <a:r>
              <a:rPr lang="en-US" sz="3200" b="1" dirty="0">
                <a:solidFill>
                  <a:srgbClr val="17665C"/>
                </a:solidFill>
                <a:latin typeface="+mn-lt"/>
              </a:rPr>
              <a:t>General Nursing (NFQ Level 5)</a:t>
            </a:r>
            <a:endParaRPr lang="en-IE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0F5156-49D6-66E3-92F1-B38D54953616}"/>
              </a:ext>
            </a:extLst>
          </p:cNvPr>
          <p:cNvGrpSpPr/>
          <p:nvPr/>
        </p:nvGrpSpPr>
        <p:grpSpPr>
          <a:xfrm>
            <a:off x="1229980" y="1256728"/>
            <a:ext cx="7211112" cy="1875552"/>
            <a:chOff x="2524757" y="994248"/>
            <a:chExt cx="4277103" cy="103759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71581EB-6A1A-BF0F-8B97-4D869116A37F}"/>
                </a:ext>
              </a:extLst>
            </p:cNvPr>
            <p:cNvSpPr/>
            <p:nvPr/>
          </p:nvSpPr>
          <p:spPr>
            <a:xfrm>
              <a:off x="2524757" y="1066398"/>
              <a:ext cx="4167985" cy="92570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5EB273F-450A-A39D-A992-BF3CFE0E5B55}"/>
                </a:ext>
              </a:extLst>
            </p:cNvPr>
            <p:cNvSpPr txBox="1"/>
            <p:nvPr/>
          </p:nvSpPr>
          <p:spPr>
            <a:xfrm>
              <a:off x="2661387" y="994248"/>
              <a:ext cx="4140473" cy="103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</a:rPr>
                <a:t>Tertiary Access Course</a:t>
              </a:r>
              <a:r>
                <a:rPr lang="en-US" sz="2000" b="1" kern="1200" dirty="0">
                  <a:solidFill>
                    <a:schemeClr val="tx1"/>
                  </a:solidFill>
                </a:rPr>
                <a:t> – Common to </a:t>
              </a:r>
              <a:r>
                <a:rPr lang="en-US" sz="2000" b="1" dirty="0">
                  <a:solidFill>
                    <a:schemeClr val="tx1"/>
                  </a:solidFill>
                </a:rPr>
                <a:t>all three ETBs – 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000" b="1" dirty="0">
                  <a:solidFill>
                    <a:schemeClr val="tx1"/>
                  </a:solidFill>
                </a:rPr>
                <a:t>Donegal ETB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000" b="1" dirty="0">
                  <a:solidFill>
                    <a:schemeClr val="tx1"/>
                  </a:solidFill>
                </a:rPr>
                <a:t>Mayo, Sligo, </a:t>
              </a:r>
              <a:r>
                <a:rPr lang="en-US" sz="2000" b="1" dirty="0" err="1">
                  <a:solidFill>
                    <a:schemeClr val="tx1"/>
                  </a:solidFill>
                </a:rPr>
                <a:t>Leitrim</a:t>
              </a:r>
              <a:r>
                <a:rPr lang="en-US" sz="2000" b="1" dirty="0">
                  <a:solidFill>
                    <a:schemeClr val="tx1"/>
                  </a:solidFill>
                </a:rPr>
                <a:t> ETB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000" b="1" dirty="0">
                  <a:solidFill>
                    <a:schemeClr val="tx1"/>
                  </a:solidFill>
                </a:rPr>
                <a:t>Galway and Roscommon ETBs</a:t>
              </a:r>
              <a:endParaRPr lang="en-IE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503C66-75C8-8E6D-541E-B6B7B9436C1D}"/>
              </a:ext>
            </a:extLst>
          </p:cNvPr>
          <p:cNvSpPr/>
          <p:nvPr/>
        </p:nvSpPr>
        <p:spPr>
          <a:xfrm>
            <a:off x="3762707" y="5194664"/>
            <a:ext cx="1873068" cy="1012242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ATU – </a:t>
            </a: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Castlebar Campus</a:t>
            </a:r>
            <a:endParaRPr lang="en-IE" b="1" u="sng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500A99-289E-88D6-9132-471EF0CCD48B}"/>
              </a:ext>
            </a:extLst>
          </p:cNvPr>
          <p:cNvSpPr/>
          <p:nvPr/>
        </p:nvSpPr>
        <p:spPr>
          <a:xfrm>
            <a:off x="6325478" y="5194664"/>
            <a:ext cx="1873068" cy="968345"/>
          </a:xfrm>
          <a:prstGeom prst="roundRect">
            <a:avLst>
              <a:gd name="adj" fmla="val 10000"/>
            </a:avLst>
          </a:prstGeom>
          <a:solidFill>
            <a:srgbClr val="E75247"/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ATU - St Angela’s College, Sligo Campus</a:t>
            </a:r>
            <a:endParaRPr lang="en-IE" b="1" u="sng" dirty="0">
              <a:solidFill>
                <a:schemeClr val="tx1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E42E997-B3FE-FAF9-DD39-23F7B35B6E7C}"/>
              </a:ext>
            </a:extLst>
          </p:cNvPr>
          <p:cNvSpPr/>
          <p:nvPr/>
        </p:nvSpPr>
        <p:spPr>
          <a:xfrm>
            <a:off x="1782098" y="4299503"/>
            <a:ext cx="484632" cy="95252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4C3D50ED-0ECC-3286-E8C1-E7459DE1885E}"/>
              </a:ext>
            </a:extLst>
          </p:cNvPr>
          <p:cNvSpPr/>
          <p:nvPr/>
        </p:nvSpPr>
        <p:spPr>
          <a:xfrm>
            <a:off x="7019696" y="4219247"/>
            <a:ext cx="484632" cy="952521"/>
          </a:xfrm>
          <a:prstGeom prst="downArrow">
            <a:avLst/>
          </a:prstGeom>
          <a:solidFill>
            <a:srgbClr val="E752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A2D97A38-EE47-B1DF-2E0C-63DC463EA238}"/>
              </a:ext>
            </a:extLst>
          </p:cNvPr>
          <p:cNvSpPr/>
          <p:nvPr/>
        </p:nvSpPr>
        <p:spPr>
          <a:xfrm>
            <a:off x="8398612" y="1466032"/>
            <a:ext cx="484632" cy="144286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A255D45-3A71-6DEC-7B37-8D7780335476}"/>
              </a:ext>
            </a:extLst>
          </p:cNvPr>
          <p:cNvSpPr/>
          <p:nvPr/>
        </p:nvSpPr>
        <p:spPr>
          <a:xfrm>
            <a:off x="8428506" y="3512413"/>
            <a:ext cx="484632" cy="237362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D38933-8944-B623-8F60-A917D45E33EC}"/>
              </a:ext>
            </a:extLst>
          </p:cNvPr>
          <p:cNvSpPr txBox="1"/>
          <p:nvPr/>
        </p:nvSpPr>
        <p:spPr>
          <a:xfrm>
            <a:off x="8883244" y="1497718"/>
            <a:ext cx="13629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One Year</a:t>
            </a:r>
            <a:endParaRPr lang="en-IE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375BC-2E18-AAD3-CA87-83A7B287308D}"/>
              </a:ext>
            </a:extLst>
          </p:cNvPr>
          <p:cNvSpPr txBox="1"/>
          <p:nvPr/>
        </p:nvSpPr>
        <p:spPr>
          <a:xfrm>
            <a:off x="9059395" y="4478362"/>
            <a:ext cx="14967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Four Years</a:t>
            </a:r>
            <a:endParaRPr lang="en-IE" sz="2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6035C3-1305-393F-D21F-AEBA9D37D575}"/>
              </a:ext>
            </a:extLst>
          </p:cNvPr>
          <p:cNvCxnSpPr>
            <a:cxnSpLocks/>
          </p:cNvCxnSpPr>
          <p:nvPr/>
        </p:nvCxnSpPr>
        <p:spPr>
          <a:xfrm>
            <a:off x="3409674" y="4579600"/>
            <a:ext cx="0" cy="164077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E914397-5A25-BF8E-85A6-A785BA763342}"/>
              </a:ext>
            </a:extLst>
          </p:cNvPr>
          <p:cNvSpPr/>
          <p:nvPr/>
        </p:nvSpPr>
        <p:spPr>
          <a:xfrm>
            <a:off x="1329222" y="3449954"/>
            <a:ext cx="6953027" cy="558734"/>
          </a:xfrm>
          <a:prstGeom prst="roundRect">
            <a:avLst>
              <a:gd name="adj" fmla="val 10000"/>
            </a:avLst>
          </a:prstGeom>
          <a:solidFill>
            <a:srgbClr val="1C8885"/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Bachelor of Science (Honours) in General Nursing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5086C69-DB8D-2BD6-167F-743976C33899}"/>
              </a:ext>
            </a:extLst>
          </p:cNvPr>
          <p:cNvSpPr/>
          <p:nvPr/>
        </p:nvSpPr>
        <p:spPr>
          <a:xfrm>
            <a:off x="4466081" y="4232935"/>
            <a:ext cx="484632" cy="95252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58221376-839A-74B5-F76D-F7B73A2F6C3C}"/>
              </a:ext>
            </a:extLst>
          </p:cNvPr>
          <p:cNvSpPr/>
          <p:nvPr/>
        </p:nvSpPr>
        <p:spPr>
          <a:xfrm>
            <a:off x="1222327" y="3908681"/>
            <a:ext cx="7119339" cy="324254"/>
          </a:xfrm>
          <a:prstGeom prst="leftRightArrow">
            <a:avLst/>
          </a:prstGeom>
          <a:solidFill>
            <a:srgbClr val="1C88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8C9D8C-1982-2F90-9D1B-34EE6AADA9D1}"/>
              </a:ext>
            </a:extLst>
          </p:cNvPr>
          <p:cNvSpPr/>
          <p:nvPr/>
        </p:nvSpPr>
        <p:spPr>
          <a:xfrm>
            <a:off x="1087880" y="5252024"/>
            <a:ext cx="1873068" cy="968346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ATU – Letterkenny Campus</a:t>
            </a:r>
            <a:endParaRPr lang="en-IE" b="1" u="sng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53FFC5-01ED-D8F3-ED5E-0F71C4EB74F5}"/>
              </a:ext>
            </a:extLst>
          </p:cNvPr>
          <p:cNvCxnSpPr>
            <a:cxnSpLocks/>
          </p:cNvCxnSpPr>
          <p:nvPr/>
        </p:nvCxnSpPr>
        <p:spPr>
          <a:xfrm>
            <a:off x="5944150" y="4557287"/>
            <a:ext cx="0" cy="164077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11E2231-AD0C-77CB-8F49-69B2195EAF37}"/>
              </a:ext>
            </a:extLst>
          </p:cNvPr>
          <p:cNvSpPr txBox="1"/>
          <p:nvPr/>
        </p:nvSpPr>
        <p:spPr>
          <a:xfrm>
            <a:off x="8441092" y="3031977"/>
            <a:ext cx="26554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*Select college campus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347731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3FF7-1E2E-9B80-DCF3-BDF917FA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6" y="0"/>
            <a:ext cx="11557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7665C"/>
                </a:solidFill>
                <a:latin typeface="+mn-lt"/>
              </a:rPr>
              <a:t>When do the courses start and other relevant dates?</a:t>
            </a:r>
            <a:endParaRPr lang="en-IE" sz="4000" dirty="0">
              <a:solidFill>
                <a:srgbClr val="17665C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BE02-9D8C-E3C1-8F3F-8F3CD5BA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" y="1690688"/>
            <a:ext cx="11001375" cy="4351338"/>
          </a:xfrm>
        </p:spPr>
        <p:txBody>
          <a:bodyPr>
            <a:normAutofit fontScale="92500" lnSpcReduction="20000"/>
          </a:bodyPr>
          <a:lstStyle/>
          <a:p>
            <a:pPr marL="457200" lvl="0" indent="-3086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Font typeface="Noto Sans Symbols"/>
              <a:buChar char="⮚"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Scheduled to start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during the week beginning 18</a:t>
            </a:r>
            <a:r>
              <a:rPr lang="en-GB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Se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ptember 2023 in line with ATU academic calendar.</a:t>
            </a:r>
          </a:p>
          <a:p>
            <a:pPr marL="457200" lvl="0" indent="-30861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60"/>
              <a:buFont typeface="Noto Sans Symbols"/>
              <a:buChar char="⮚"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Applicants can apply on </a:t>
            </a:r>
            <a:r>
              <a:rPr lang="en-GB" sz="280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www.atu.ie/tertiarydegrees</a:t>
            </a:r>
            <a:r>
              <a:rPr lang="en-GB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Initial applications for the tertiary programmes will close at 5 pm on 8th August 2023. </a:t>
            </a:r>
          </a:p>
          <a:p>
            <a:pPr marL="605790" lvl="1" indent="0" algn="just">
              <a:lnSpc>
                <a:spcPct val="100000"/>
              </a:lnSpc>
              <a:spcBef>
                <a:spcPts val="1200"/>
              </a:spcBef>
              <a:buSzPts val="1260"/>
              <a:buNone/>
            </a:pPr>
            <a:r>
              <a:rPr lang="en-US" sz="2200" b="0" i="1" dirty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*Late applications will be considered where there are still places available after all eligible candidates have been considered</a:t>
            </a:r>
            <a:endParaRPr lang="en-GB" sz="22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861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60"/>
              <a:buFont typeface="Noto Sans Symbols"/>
              <a:buChar char="⮚"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After the initial application you will then receive a link for the supplementary application form, this includes a  mandatory  personal statement. The completed application form must be returned </a:t>
            </a:r>
            <a:r>
              <a:rPr lang="en-GB" sz="2800" b="1" dirty="0">
                <a:latin typeface="Calibri"/>
                <a:ea typeface="Calibri"/>
                <a:cs typeface="Calibri"/>
                <a:sym typeface="Calibri"/>
              </a:rPr>
              <a:t>within one week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0861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60"/>
              <a:buFont typeface="Noto Sans Symbols"/>
              <a:buChar char="⮚"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Information on entry requirements/selection process included on the form and website (</a:t>
            </a:r>
            <a:r>
              <a:rPr lang="en-GB" sz="280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www.atu.ie/tertiarydegrees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-GB" sz="2800" dirty="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87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23F7-ABFF-FB5F-08C9-4D073AB3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9" y="36789"/>
            <a:ext cx="10515600" cy="9953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7665C"/>
                </a:solidFill>
                <a:latin typeface="+mn-lt"/>
              </a:rPr>
              <a:t>Why choose a Tertiary Education Course?</a:t>
            </a:r>
            <a:endParaRPr lang="en-IE" sz="4000" dirty="0">
              <a:solidFill>
                <a:srgbClr val="17665C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928C3-ED8F-0945-D348-402CB4BA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79" y="935176"/>
            <a:ext cx="11039475" cy="4987648"/>
          </a:xfrm>
        </p:spPr>
        <p:txBody>
          <a:bodyPr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Direct entry to one of the tertiary degree courses.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Not reliant on CAO points.</a:t>
            </a:r>
          </a:p>
          <a:p>
            <a:pPr marL="457200" indent="-381000">
              <a:lnSpc>
                <a:spcPct val="100000"/>
              </a:lnSpc>
              <a:spcBef>
                <a:spcPts val="1200"/>
              </a:spcBef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Stay local longer.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First year is free.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Usual SUSI criteria applies for remainder of the programme (if eligible).</a:t>
            </a:r>
            <a:endParaRPr lang="en-GB" sz="23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Student support provided in Year One with MSLETB to help students to progress to Year Two of their course.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Courses linked to employment opportunities.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Small classes, continuous student support.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Same degree qualification as CAO direct route.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Welcomes applications from any age and stage in life (over age of 17)</a:t>
            </a:r>
          </a:p>
        </p:txBody>
      </p:sp>
    </p:spTree>
    <p:extLst>
      <p:ext uri="{BB962C8B-B14F-4D97-AF65-F5344CB8AC3E}">
        <p14:creationId xmlns:p14="http://schemas.microsoft.com/office/powerpoint/2010/main" val="305264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423C-6F36-F8EB-C6C9-7C8238BD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7665C"/>
                </a:solidFill>
                <a:latin typeface="+mn-lt"/>
              </a:rPr>
              <a:t>What are the entry requirements?</a:t>
            </a:r>
            <a:endParaRPr lang="en-IE" dirty="0">
              <a:solidFill>
                <a:srgbClr val="17665C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D379-E960-FD41-D792-4C7A29A5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690688"/>
            <a:ext cx="10515600" cy="4351338"/>
          </a:xfrm>
        </p:spPr>
        <p:txBody>
          <a:bodyPr/>
          <a:lstStyle/>
          <a:p>
            <a:pPr marL="14859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GB" dirty="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Each course has its own eligibility criteria, please refer to the entry requirements section for the course that interests you on the following website:</a:t>
            </a:r>
          </a:p>
          <a:p>
            <a:pPr marL="14859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 lang="en-GB" sz="2800" dirty="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  <a:hlinkClick r:id="rId2"/>
            </a:endParaRPr>
          </a:p>
          <a:p>
            <a:pPr marL="14859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GB" sz="400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www.atu.ie/tertiarydegrees</a:t>
            </a:r>
            <a:endParaRPr lang="en-GB" sz="4000" dirty="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76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D940-A0DA-F67B-6AF4-8E9592A0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17665C"/>
                </a:solidFill>
                <a:latin typeface="+mn-lt"/>
              </a:rPr>
              <a:t>What are Tertiary Degree Student Fees?</a:t>
            </a:r>
            <a:endParaRPr lang="en-IE" dirty="0">
              <a:solidFill>
                <a:srgbClr val="17665C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BF411-CCD9-F4C6-FDFB-8164302C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9" y="1412358"/>
            <a:ext cx="10515600" cy="4351338"/>
          </a:xfrm>
        </p:spPr>
        <p:txBody>
          <a:bodyPr>
            <a:normAutofit lnSpcReduction="10000"/>
          </a:bodyPr>
          <a:lstStyle/>
          <a:p>
            <a:pPr marL="600075" lvl="0" indent="-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Wingdings" panose="05000000000000000000" pitchFamily="2" charset="2"/>
              <a:buChar char="§"/>
            </a:pPr>
            <a:r>
              <a:rPr lang="en-GB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first year of these degrees are free with each ETB and you may be eligible to apply for a SUSI maintenance grant </a:t>
            </a:r>
            <a:r>
              <a:rPr lang="en-GB" sz="2800" dirty="0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800" b="1" dirty="0">
                <a:solidFill>
                  <a:srgbClr val="054C4F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https://www.susi.ie/</a:t>
            </a:r>
            <a:r>
              <a:rPr lang="en-GB" sz="2800" dirty="0">
                <a:solidFill>
                  <a:srgbClr val="44444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 a </a:t>
            </a:r>
            <a:r>
              <a:rPr lang="en-GB" sz="2800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Back To Education Allowance (BTEA)</a:t>
            </a:r>
            <a:r>
              <a:rPr lang="en-GB" sz="2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through your local Intreo Centre.</a:t>
            </a:r>
          </a:p>
          <a:p>
            <a:pPr marL="914400" lvl="0" indent="-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44444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00075" lvl="0" indent="-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There will be no tuition fee or student contribution fee for the first year of a degree course with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MSL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ETB.</a:t>
            </a:r>
          </a:p>
          <a:p>
            <a:pPr marL="914400" lvl="0" indent="-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  <a:p>
            <a:pPr marL="600075" lvl="0" indent="-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After year one with the ETBs, s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tudents are eligible to apply for maintenance and fee grants, *(subject to their eligibility criteria).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559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789A-B10F-7EAD-9336-466B1DDA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17665C"/>
                </a:solidFill>
                <a:latin typeface="+mn-lt"/>
              </a:rPr>
              <a:t>How to apply for a tertiary degree course?</a:t>
            </a:r>
            <a:endParaRPr lang="en-IE" dirty="0">
              <a:solidFill>
                <a:srgbClr val="17665C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9FB-794D-0C71-B009-29D1F4BBB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093788"/>
            <a:ext cx="10515600" cy="5075954"/>
          </a:xfrm>
        </p:spPr>
        <p:txBody>
          <a:bodyPr>
            <a:noAutofit/>
          </a:bodyPr>
          <a:lstStyle/>
          <a:p>
            <a:pPr marL="457200" lvl="0" indent="-3746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GB" sz="2600" dirty="0">
                <a:latin typeface="Calibri"/>
                <a:ea typeface="Calibri"/>
                <a:cs typeface="Calibri"/>
                <a:sym typeface="Calibri"/>
              </a:rPr>
              <a:t>Go to the </a:t>
            </a:r>
            <a:r>
              <a:rPr lang="en-GB" sz="260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www.atu.ie/tertiarydegrees</a:t>
            </a:r>
            <a:r>
              <a:rPr lang="en-GB" sz="2600" dirty="0">
                <a:latin typeface="Calibri"/>
                <a:ea typeface="Calibri"/>
                <a:cs typeface="Calibri"/>
                <a:sym typeface="Calibri"/>
              </a:rPr>
              <a:t> website and click on the relevant ETB link where you want  to apply for one of the degree courses, e.g.  ‘apply to MSLETB’</a:t>
            </a:r>
          </a:p>
          <a:p>
            <a:pPr marL="457200" lvl="0" indent="-3746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GB" sz="2600" dirty="0">
                <a:latin typeface="Calibri"/>
                <a:ea typeface="Calibri"/>
                <a:cs typeface="Calibri"/>
                <a:sym typeface="Calibri"/>
              </a:rPr>
              <a:t>You will be brought to the relevant ETB’s degree courses information page e.g. MSLETB</a:t>
            </a:r>
          </a:p>
          <a:p>
            <a:pPr marL="457200" lvl="0" indent="-3746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GB" sz="2600" dirty="0"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-GB" sz="2600" b="1" dirty="0">
                <a:latin typeface="Calibri"/>
                <a:ea typeface="Calibri"/>
                <a:cs typeface="Calibri"/>
                <a:sym typeface="Calibri"/>
              </a:rPr>
              <a:t>‘Apply Online’ </a:t>
            </a:r>
            <a:r>
              <a:rPr lang="en-GB" sz="2600" dirty="0">
                <a:latin typeface="Calibri"/>
                <a:ea typeface="Calibri"/>
                <a:cs typeface="Calibri"/>
                <a:sym typeface="Calibri"/>
              </a:rPr>
              <a:t>button for the degree course you want to apply for e.g. </a:t>
            </a:r>
            <a:r>
              <a:rPr lang="en-GB" sz="2600" b="1" dirty="0">
                <a:solidFill>
                  <a:srgbClr val="054C4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Bachelor of Science in Industrial Laboratory Science (NFQ Level 7)</a:t>
            </a:r>
          </a:p>
          <a:p>
            <a:pPr marL="457200" lvl="0" indent="-37465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GB" sz="2600" dirty="0">
                <a:latin typeface="Calibri"/>
                <a:ea typeface="Calibri"/>
                <a:cs typeface="Calibri"/>
                <a:sym typeface="Calibri"/>
              </a:rPr>
              <a:t>You will be brought to a page where you can then apply for that particular degree course.</a:t>
            </a:r>
          </a:p>
        </p:txBody>
      </p:sp>
    </p:spTree>
    <p:extLst>
      <p:ext uri="{BB962C8B-B14F-4D97-AF65-F5344CB8AC3E}">
        <p14:creationId xmlns:p14="http://schemas.microsoft.com/office/powerpoint/2010/main" val="231254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0DB0-E0DC-ED20-1E92-3F46C066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17665C"/>
                </a:solidFill>
                <a:latin typeface="+mn-lt"/>
              </a:rPr>
              <a:t>For further information:</a:t>
            </a:r>
            <a:endParaRPr lang="en-IE" dirty="0">
              <a:solidFill>
                <a:srgbClr val="17665C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99D6-B743-FF00-7669-B820565E0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07757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26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 Contact MSLETB Adult Guidance and Information Service:</a:t>
            </a:r>
          </a:p>
          <a:p>
            <a:pPr marL="863600" lvl="1" indent="-342900">
              <a:lnSpc>
                <a:spcPct val="100000"/>
              </a:lnSpc>
              <a:spcBef>
                <a:spcPts val="1200"/>
              </a:spcBef>
              <a:buSzPts val="2600"/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Free Phone: 1-800-100-100</a:t>
            </a:r>
          </a:p>
          <a:p>
            <a:pPr marL="863600" lvl="1" indent="-342900">
              <a:lnSpc>
                <a:spcPct val="100000"/>
              </a:lnSpc>
              <a:spcBef>
                <a:spcPts val="1200"/>
              </a:spcBef>
              <a:buSzPts val="2600"/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Website with contact detail of your local adult guidance service: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  <a:hlinkClick r:id="rId2"/>
              </a:rPr>
              <a:t>www.msletbadultguidance.ie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63600" lvl="1" indent="-342900">
              <a:lnSpc>
                <a:spcPct val="100000"/>
              </a:lnSpc>
              <a:spcBef>
                <a:spcPts val="1200"/>
              </a:spcBef>
              <a:buSzPts val="2600"/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Relevant websites:</a:t>
            </a:r>
          </a:p>
          <a:p>
            <a:pPr marL="1400177" lvl="2" indent="-342900">
              <a:spcBef>
                <a:spcPts val="0"/>
              </a:spcBef>
              <a:buSzPts val="1350"/>
              <a:buFont typeface="Wingdings" panose="05000000000000000000" pitchFamily="2" charset="2"/>
              <a:buChar char="§"/>
            </a:pPr>
            <a:r>
              <a:rPr lang="en-GB" sz="2400" u="sng" dirty="0">
                <a:solidFill>
                  <a:schemeClr val="dk2"/>
                </a:solidFill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https://www.atu.ie/tertiarydegrees</a:t>
            </a:r>
            <a:r>
              <a:rPr lang="en-GB" sz="2400" u="sng" dirty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 </a:t>
            </a:r>
            <a:endParaRPr lang="en-GB" sz="2400" dirty="0">
              <a:ea typeface="Calibri"/>
              <a:cs typeface="Calibri"/>
              <a:sym typeface="Calibri"/>
            </a:endParaRPr>
          </a:p>
          <a:p>
            <a:pPr marL="1400178" lvl="2" indent="-342900">
              <a:lnSpc>
                <a:spcPct val="100000"/>
              </a:lnSpc>
              <a:spcBef>
                <a:spcPts val="0"/>
              </a:spcBef>
              <a:buSzPts val="1350"/>
              <a:buFont typeface="Wingdings" panose="05000000000000000000" pitchFamily="2" charset="2"/>
              <a:buChar char="§"/>
            </a:pPr>
            <a:r>
              <a:rPr lang="en-GB" sz="2400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4"/>
              </a:rPr>
              <a:t>www.msletb.ie</a:t>
            </a:r>
            <a:r>
              <a:rPr lang="en-GB" sz="2400" u="sng" dirty="0">
                <a:solidFill>
                  <a:schemeClr val="hlink"/>
                </a:solidFill>
                <a:ea typeface="Calibri"/>
                <a:cs typeface="Calibri"/>
                <a:sym typeface="Calibri"/>
              </a:rPr>
              <a:t>/tertiarydegrees</a:t>
            </a:r>
            <a:endParaRPr lang="en-GB" sz="2400" dirty="0">
              <a:ea typeface="Calibri"/>
              <a:cs typeface="Calibri"/>
              <a:sym typeface="Calibri"/>
            </a:endParaRPr>
          </a:p>
          <a:p>
            <a:pPr marL="1400178" lvl="2" indent="-342900">
              <a:lnSpc>
                <a:spcPct val="100000"/>
              </a:lnSpc>
              <a:spcBef>
                <a:spcPts val="0"/>
              </a:spcBef>
              <a:buSzPts val="1350"/>
              <a:buFont typeface="Wingdings" panose="05000000000000000000" pitchFamily="2" charset="2"/>
              <a:buChar char="§"/>
            </a:pPr>
            <a:r>
              <a:rPr lang="en-GB" sz="2400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5"/>
              </a:rPr>
              <a:t>www.nto.ie</a:t>
            </a:r>
            <a:endParaRPr lang="en-GB" sz="2400" u="sng" dirty="0">
              <a:solidFill>
                <a:schemeClr val="hlink"/>
              </a:solidFill>
              <a:ea typeface="Calibri"/>
              <a:cs typeface="Calibri"/>
              <a:sym typeface="Calibri"/>
            </a:endParaRPr>
          </a:p>
          <a:p>
            <a:pPr marL="1400178" lvl="2" indent="-342900">
              <a:lnSpc>
                <a:spcPct val="100000"/>
              </a:lnSpc>
              <a:spcBef>
                <a:spcPts val="0"/>
              </a:spcBef>
              <a:buSzPts val="1350"/>
              <a:buFont typeface="Wingdings" panose="05000000000000000000" pitchFamily="2" charset="2"/>
              <a:buChar char="§"/>
            </a:pP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37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05B6-3717-0C99-8E5D-0673BE92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presentation will cover: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ADD40-C2C3-154E-4500-4382E265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881"/>
            <a:ext cx="10639425" cy="4351338"/>
          </a:xfrm>
        </p:spPr>
        <p:txBody>
          <a:bodyPr>
            <a:normAutofit fontScale="92500"/>
          </a:bodyPr>
          <a:lstStyle/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is Tertiary Education?</a:t>
            </a:r>
          </a:p>
          <a:p>
            <a:pPr marL="457200" indent="-3937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Calibri"/>
              <a:buChar char="⮚"/>
            </a:pPr>
            <a:r>
              <a:rPr lang="en-GB" sz="2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WHO </a:t>
            </a:r>
            <a:r>
              <a:rPr lang="en-GB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 offering Tertiary Education courses in your area?</a:t>
            </a:r>
            <a:endParaRPr lang="en-GB" sz="26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WHICH </a:t>
            </a:r>
            <a:r>
              <a:rPr lang="en-GB" sz="2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Tertiary Education 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courses are available in Mayo, Sligo and Leitrim area?</a:t>
            </a:r>
            <a:endParaRPr lang="en-GB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WHEN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do the courses start and other relevant dates?</a:t>
            </a:r>
          </a:p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WHY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choose a Tertiary Education course?</a:t>
            </a:r>
          </a:p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Calibri"/>
              <a:buChar char="⮚"/>
            </a:pP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are the entry requirements?</a:t>
            </a:r>
          </a:p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Calibri"/>
              <a:buChar char="⮚"/>
            </a:pP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are the Tertiary course fees?</a:t>
            </a:r>
          </a:p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Calibri"/>
              <a:buChar char="⮚"/>
            </a:pP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apply for a course?</a:t>
            </a:r>
          </a:p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WHO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can you contact for further information?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647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 descr="A person looking through a microscope"/>
          <p:cNvPicPr preferRelativeResize="0"/>
          <p:nvPr/>
        </p:nvPicPr>
        <p:blipFill rotWithShape="1">
          <a:blip r:embed="rId3">
            <a:alphaModFix/>
          </a:blip>
          <a:srcRect l="24404" r="26775" b="3"/>
          <a:stretch/>
        </p:blipFill>
        <p:spPr>
          <a:xfrm>
            <a:off x="1" y="65"/>
            <a:ext cx="3048000" cy="39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 descr="A close-up of a hand holding a stethoscope"/>
          <p:cNvPicPr preferRelativeResize="0"/>
          <p:nvPr/>
        </p:nvPicPr>
        <p:blipFill rotWithShape="1">
          <a:blip r:embed="rId4">
            <a:alphaModFix/>
          </a:blip>
          <a:srcRect l="22573" r="22576" b="3"/>
          <a:stretch/>
        </p:blipFill>
        <p:spPr>
          <a:xfrm>
            <a:off x="3048000" y="-2280"/>
            <a:ext cx="3053843" cy="39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 descr="A group of people sitting around a round 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3883" r="17479" b="-3"/>
          <a:stretch/>
        </p:blipFill>
        <p:spPr>
          <a:xfrm>
            <a:off x="6101843" y="7022"/>
            <a:ext cx="3130803" cy="39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 descr="A robotic arm welding a piece of metal"/>
          <p:cNvPicPr preferRelativeResize="0"/>
          <p:nvPr/>
        </p:nvPicPr>
        <p:blipFill rotWithShape="1">
          <a:blip r:embed="rId6">
            <a:alphaModFix/>
          </a:blip>
          <a:srcRect l="16687" r="34671" b="-3"/>
          <a:stretch/>
        </p:blipFill>
        <p:spPr>
          <a:xfrm>
            <a:off x="9144000" y="0"/>
            <a:ext cx="3048000" cy="3979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 txBox="1"/>
          <p:nvPr/>
        </p:nvSpPr>
        <p:spPr>
          <a:xfrm>
            <a:off x="0" y="4136374"/>
            <a:ext cx="12191999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4800"/>
            </a:pPr>
            <a:r>
              <a:rPr lang="en-US" sz="7200" b="1" dirty="0">
                <a:solidFill>
                  <a:srgbClr val="17665C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7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3454746" y="5672631"/>
            <a:ext cx="5282506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916"/>
              </a:lnSpc>
              <a:buClr>
                <a:srgbClr val="000000"/>
              </a:buClr>
              <a:buSzPts val="1300"/>
            </a:pPr>
            <a:r>
              <a:rPr lang="en-US" sz="2400" b="1" i="1" dirty="0">
                <a:solidFill>
                  <a:srgbClr val="17665C"/>
                </a:solidFill>
                <a:latin typeface="Calibri"/>
                <a:ea typeface="Calibri"/>
                <a:cs typeface="Calibri"/>
                <a:sym typeface="Calibri"/>
              </a:rPr>
              <a:t>Seirbhís Breisoideachais agus Oilina</a:t>
            </a:r>
            <a:endParaRPr sz="2400" b="1" i="1" dirty="0">
              <a:solidFill>
                <a:srgbClr val="1766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916"/>
              </a:lnSpc>
              <a:buClr>
                <a:srgbClr val="000000"/>
              </a:buClr>
              <a:buSzPts val="1300"/>
            </a:pPr>
            <a:r>
              <a:rPr lang="en-US" sz="2400" b="1" dirty="0">
                <a:solidFill>
                  <a:srgbClr val="17665C"/>
                </a:solidFill>
                <a:latin typeface="Calibri"/>
                <a:ea typeface="Calibri"/>
                <a:cs typeface="Calibri"/>
                <a:sym typeface="Calibri"/>
              </a:rPr>
              <a:t>Further Education and Training Service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F12A0736-CF35-1523-371B-EFDF59572C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044" t="29871" r="23933" b="28036"/>
          <a:stretch/>
        </p:blipFill>
        <p:spPr>
          <a:xfrm>
            <a:off x="9144000" y="5159464"/>
            <a:ext cx="2852196" cy="1632137"/>
          </a:xfrm>
          <a:prstGeom prst="rect">
            <a:avLst/>
          </a:prstGeom>
        </p:spPr>
      </p:pic>
      <p:pic>
        <p:nvPicPr>
          <p:cNvPr id="2" name="Picture 1" descr="Who We Are | Learn about the MSLETB">
            <a:extLst>
              <a:ext uri="{FF2B5EF4-FFF2-40B4-BE49-F238E27FC236}">
                <a16:creationId xmlns:a16="http://schemas.microsoft.com/office/drawing/2014/main" id="{43D3F039-B92C-04F1-0B5D-E5BFE2C00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8" y="5122606"/>
            <a:ext cx="2605549" cy="1342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16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69E7-E887-188A-C349-E7B86EC6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Tertiary Education?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38E0-4366-260A-EDF9-21D67817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308610" algn="just">
              <a:lnSpc>
                <a:spcPct val="100000"/>
              </a:lnSpc>
              <a:spcBef>
                <a:spcPts val="360"/>
              </a:spcBef>
              <a:buSzPts val="1260"/>
              <a:buFont typeface="Noto Sans Symbols"/>
              <a:buChar char="⮚"/>
            </a:pP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tertiary course is a joint further and higher education degree programme. Students commence their third level experience with an Education and Training Board (ETB), e.g. 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MSL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ETB and complete the remainder in higher education 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institution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(e.g. ATU).</a:t>
            </a:r>
          </a:p>
          <a:p>
            <a:pPr marL="457200" indent="-308610" algn="just">
              <a:lnSpc>
                <a:spcPct val="100000"/>
              </a:lnSpc>
              <a:spcBef>
                <a:spcPts val="1160"/>
              </a:spcBef>
              <a:buSzPts val="1260"/>
              <a:buFont typeface="Noto Sans Symbols"/>
              <a:buChar char="⮚"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Subject to successfully completing year one with a local ETB Further Education centre, students progress to the applicable Higher Education degree programme in the relevant ATU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campus - 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Sligo, Castlebar, Galway or Donegal</a:t>
            </a:r>
            <a:endParaRPr lang="en-GB" dirty="0"/>
          </a:p>
          <a:p>
            <a:pPr marL="457200" indent="-308610" algn="just">
              <a:lnSpc>
                <a:spcPct val="100000"/>
              </a:lnSpc>
              <a:spcBef>
                <a:spcPts val="1160"/>
              </a:spcBef>
              <a:buSzPts val="1260"/>
              <a:buFont typeface="Noto Sans Symbols"/>
              <a:buChar char="⮚"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Aim: to enhance access to education for the socially/economically disadvantaged and underrepresented groups.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411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89F5-7634-0262-9689-D5012173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offering Tertiary Education courses in your area?</a:t>
            </a:r>
            <a:endParaRPr lang="en-IE" sz="3600" dirty="0">
              <a:solidFill>
                <a:srgbClr val="17665C"/>
              </a:solidFill>
            </a:endParaRPr>
          </a:p>
        </p:txBody>
      </p:sp>
      <p:grpSp>
        <p:nvGrpSpPr>
          <p:cNvPr id="4" name="Google Shape;152;p5">
            <a:extLst>
              <a:ext uri="{FF2B5EF4-FFF2-40B4-BE49-F238E27FC236}">
                <a16:creationId xmlns:a16="http://schemas.microsoft.com/office/drawing/2014/main" id="{907480EB-C4F5-530E-4069-390A95411CAF}"/>
              </a:ext>
            </a:extLst>
          </p:cNvPr>
          <p:cNvGrpSpPr/>
          <p:nvPr/>
        </p:nvGrpSpPr>
        <p:grpSpPr>
          <a:xfrm>
            <a:off x="1947832" y="1690688"/>
            <a:ext cx="7726941" cy="4523276"/>
            <a:chOff x="189673" y="151711"/>
            <a:chExt cx="8050574" cy="4678606"/>
          </a:xfrm>
        </p:grpSpPr>
        <p:sp>
          <p:nvSpPr>
            <p:cNvPr id="5" name="Google Shape;153;p5">
              <a:extLst>
                <a:ext uri="{FF2B5EF4-FFF2-40B4-BE49-F238E27FC236}">
                  <a16:creationId xmlns:a16="http://schemas.microsoft.com/office/drawing/2014/main" id="{77707498-3D21-B03A-E66C-FF05EAAF85EC}"/>
                </a:ext>
              </a:extLst>
            </p:cNvPr>
            <p:cNvSpPr/>
            <p:nvPr/>
          </p:nvSpPr>
          <p:spPr>
            <a:xfrm>
              <a:off x="189673" y="151711"/>
              <a:ext cx="4678606" cy="4678606"/>
            </a:xfrm>
            <a:prstGeom prst="ellipse">
              <a:avLst/>
            </a:prstGeom>
            <a:solidFill>
              <a:srgbClr val="00B050">
                <a:alpha val="4784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4;p5">
              <a:extLst>
                <a:ext uri="{FF2B5EF4-FFF2-40B4-BE49-F238E27FC236}">
                  <a16:creationId xmlns:a16="http://schemas.microsoft.com/office/drawing/2014/main" id="{22B1E67C-4149-749E-13AD-C9D5644955DE}"/>
                </a:ext>
              </a:extLst>
            </p:cNvPr>
            <p:cNvSpPr txBox="1"/>
            <p:nvPr/>
          </p:nvSpPr>
          <p:spPr>
            <a:xfrm>
              <a:off x="630820" y="369169"/>
              <a:ext cx="3021913" cy="3575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6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ETBs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Donegal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Mayo/Sligo/Leitrim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Galway/Roscommon</a:t>
              </a: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5;p5">
              <a:extLst>
                <a:ext uri="{FF2B5EF4-FFF2-40B4-BE49-F238E27FC236}">
                  <a16:creationId xmlns:a16="http://schemas.microsoft.com/office/drawing/2014/main" id="{5466C278-32C4-6ACB-0021-D59204731E42}"/>
                </a:ext>
              </a:extLst>
            </p:cNvPr>
            <p:cNvSpPr/>
            <p:nvPr/>
          </p:nvSpPr>
          <p:spPr>
            <a:xfrm>
              <a:off x="3561641" y="151711"/>
              <a:ext cx="4678606" cy="4678606"/>
            </a:xfrm>
            <a:prstGeom prst="ellipse">
              <a:avLst/>
            </a:prstGeom>
            <a:solidFill>
              <a:srgbClr val="269999">
                <a:alpha val="4784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6;p5">
              <a:extLst>
                <a:ext uri="{FF2B5EF4-FFF2-40B4-BE49-F238E27FC236}">
                  <a16:creationId xmlns:a16="http://schemas.microsoft.com/office/drawing/2014/main" id="{B5C7413C-0EF0-AA47-DF84-1741B760E111}"/>
                </a:ext>
              </a:extLst>
            </p:cNvPr>
            <p:cNvSpPr txBox="1"/>
            <p:nvPr/>
          </p:nvSpPr>
          <p:spPr>
            <a:xfrm>
              <a:off x="4556579" y="447937"/>
              <a:ext cx="2697574" cy="3575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3200" b="1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ATU</a:t>
              </a:r>
              <a:endParaRPr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Donegal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Mayo  </a:t>
              </a: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Sligo</a:t>
              </a: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Galway </a:t>
              </a:r>
              <a:endParaRPr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22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BEBE-672F-AB35-A293-CF913AEF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1172825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Tertiary Education courses are available in Mayo, Sligo and </a:t>
            </a:r>
            <a:r>
              <a:rPr lang="en-US" sz="3400" b="1" dirty="0" err="1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Leitrim</a:t>
            </a:r>
            <a:r>
              <a:rPr lang="en-US" sz="3400" b="1" dirty="0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ETB?</a:t>
            </a:r>
            <a:endParaRPr lang="en-IE" sz="3400" dirty="0">
              <a:solidFill>
                <a:srgbClr val="17665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AC8BA-BCAD-229E-E268-AEEC4803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594"/>
            <a:ext cx="10515600" cy="48367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Bachelor of Science in Industrial Laboratory Science (NFQ Level 7) in the Westport Campus of Mayo College of FET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Bachelor of Business (Hons) in Business (NFQ Level 8) in the Castlebar Campus of Mayo College of FET</a:t>
            </a:r>
            <a:endParaRPr lang="en-GB" dirty="0">
              <a:sym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Bachelor of Science (Hons) in Sustainable Engineering Technologies (NFQ Level 8) in Sligo College of Further Education</a:t>
            </a:r>
            <a:endParaRPr lang="en-GB" dirty="0">
              <a:sym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Tertiary Degree Access Route into General Nursing (BSc Hons) (NFQ Level 5) in Sligo College of Further Education</a:t>
            </a:r>
          </a:p>
        </p:txBody>
      </p:sp>
    </p:spTree>
    <p:extLst>
      <p:ext uri="{BB962C8B-B14F-4D97-AF65-F5344CB8AC3E}">
        <p14:creationId xmlns:p14="http://schemas.microsoft.com/office/powerpoint/2010/main" val="347609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7F83FDA3-E6ED-B475-665F-0DBB63970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8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8028-871C-0ED9-8F63-8BC5376A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3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 of Science in Industrial Laboratory Science</a:t>
            </a:r>
            <a:endParaRPr lang="en-IE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2B21B5-8690-4FDE-339F-69BADFC63DE7}"/>
              </a:ext>
            </a:extLst>
          </p:cNvPr>
          <p:cNvGrpSpPr/>
          <p:nvPr/>
        </p:nvGrpSpPr>
        <p:grpSpPr>
          <a:xfrm>
            <a:off x="838200" y="4460777"/>
            <a:ext cx="2192237" cy="1058594"/>
            <a:chOff x="2492" y="2520883"/>
            <a:chExt cx="1764323" cy="1058594"/>
          </a:xfrm>
          <a:solidFill>
            <a:schemeClr val="accent1">
              <a:lumMod val="75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A0DB373-7FEE-F09A-4F42-0A9EB736EAC5}"/>
                </a:ext>
              </a:extLst>
            </p:cNvPr>
            <p:cNvSpPr/>
            <p:nvPr/>
          </p:nvSpPr>
          <p:spPr>
            <a:xfrm>
              <a:off x="2492" y="2520883"/>
              <a:ext cx="1764323" cy="1058594"/>
            </a:xfrm>
            <a:prstGeom prst="roundRect">
              <a:avLst>
                <a:gd name="adj" fmla="val 1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D64AB4F3-0834-A884-412A-A8CFE14A555A}"/>
                </a:ext>
              </a:extLst>
            </p:cNvPr>
            <p:cNvSpPr txBox="1"/>
            <p:nvPr/>
          </p:nvSpPr>
          <p:spPr>
            <a:xfrm>
              <a:off x="33497" y="2551888"/>
              <a:ext cx="1702313" cy="9965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20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635EA3-5DB4-A479-FE59-F5EDA5D626B5}"/>
              </a:ext>
            </a:extLst>
          </p:cNvPr>
          <p:cNvGrpSpPr/>
          <p:nvPr/>
        </p:nvGrpSpPr>
        <p:grpSpPr>
          <a:xfrm>
            <a:off x="876725" y="1525519"/>
            <a:ext cx="9772356" cy="4038248"/>
            <a:chOff x="2040843" y="1620950"/>
            <a:chExt cx="9772356" cy="40382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0F5156-49D6-66E3-92F1-B38D54953616}"/>
                </a:ext>
              </a:extLst>
            </p:cNvPr>
            <p:cNvGrpSpPr/>
            <p:nvPr/>
          </p:nvGrpSpPr>
          <p:grpSpPr>
            <a:xfrm>
              <a:off x="2362014" y="1620950"/>
              <a:ext cx="7319527" cy="709612"/>
              <a:chOff x="2520218" y="1391860"/>
              <a:chExt cx="4167985" cy="469677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71581EB-6A1A-BF0F-8B97-4D869116A37F}"/>
                  </a:ext>
                </a:extLst>
              </p:cNvPr>
              <p:cNvSpPr/>
              <p:nvPr/>
            </p:nvSpPr>
            <p:spPr>
              <a:xfrm>
                <a:off x="2520218" y="1391860"/>
                <a:ext cx="4167985" cy="469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5EB273F-450A-A39D-A992-BF3CFE0E5B55}"/>
                  </a:ext>
                </a:extLst>
              </p:cNvPr>
              <p:cNvSpPr txBox="1"/>
              <p:nvPr/>
            </p:nvSpPr>
            <p:spPr>
              <a:xfrm>
                <a:off x="2533974" y="1405616"/>
                <a:ext cx="4140473" cy="4421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>
                    <a:solidFill>
                      <a:schemeClr val="tx1"/>
                    </a:solidFill>
                  </a:rPr>
                  <a:t>Year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kern="1200" dirty="0">
                    <a:solidFill>
                      <a:schemeClr val="tx1"/>
                    </a:solidFill>
                  </a:rPr>
                  <a:t> – Common to all in the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ETB</a:t>
                </a:r>
                <a:r>
                  <a:rPr lang="en-US" sz="2000" b="1" kern="1200" dirty="0">
                    <a:solidFill>
                      <a:schemeClr val="tx1"/>
                    </a:solidFill>
                  </a:rPr>
                  <a:t> of choice</a:t>
                </a:r>
                <a:endParaRPr lang="en-IE" sz="20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BB88753-E05E-D832-9CF9-204D9E90F82F}"/>
                </a:ext>
              </a:extLst>
            </p:cNvPr>
            <p:cNvGrpSpPr/>
            <p:nvPr/>
          </p:nvGrpSpPr>
          <p:grpSpPr>
            <a:xfrm>
              <a:off x="2337777" y="2798841"/>
              <a:ext cx="7343765" cy="709612"/>
              <a:chOff x="2520218" y="1391860"/>
              <a:chExt cx="4167985" cy="469677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44AF893-AD0B-AB89-C2A7-11BA31902FC5}"/>
                  </a:ext>
                </a:extLst>
              </p:cNvPr>
              <p:cNvSpPr/>
              <p:nvPr/>
            </p:nvSpPr>
            <p:spPr>
              <a:xfrm>
                <a:off x="2520218" y="1391860"/>
                <a:ext cx="4167985" cy="469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5">
                  <a:hueOff val="-3379271"/>
                  <a:satOff val="-8710"/>
                  <a:lumOff val="-5883"/>
                  <a:alphaOff val="0"/>
                </a:schemeClr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B219A404-2929-C395-3B65-C807A4C68C19}"/>
                  </a:ext>
                </a:extLst>
              </p:cNvPr>
              <p:cNvSpPr txBox="1"/>
              <p:nvPr/>
            </p:nvSpPr>
            <p:spPr>
              <a:xfrm>
                <a:off x="2533974" y="1405616"/>
                <a:ext cx="4140473" cy="4421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>
                    <a:solidFill>
                      <a:schemeClr val="tx1"/>
                    </a:solidFill>
                  </a:rPr>
                  <a:t>Year 2 – Common to all in the ATU of choice</a:t>
                </a:r>
                <a:endParaRPr lang="en-IE" sz="20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30B5CC-7357-723F-4F3E-687C72E94A32}"/>
                </a:ext>
              </a:extLst>
            </p:cNvPr>
            <p:cNvGrpSpPr/>
            <p:nvPr/>
          </p:nvGrpSpPr>
          <p:grpSpPr>
            <a:xfrm>
              <a:off x="5300271" y="4600604"/>
              <a:ext cx="1764323" cy="1058594"/>
              <a:chOff x="419125" y="2544848"/>
              <a:chExt cx="1764323" cy="1058594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7503C66-75C8-8E6D-541E-B6B7B9436C1D}"/>
                  </a:ext>
                </a:extLst>
              </p:cNvPr>
              <p:cNvSpPr/>
              <p:nvPr/>
            </p:nvSpPr>
            <p:spPr>
              <a:xfrm>
                <a:off x="419125" y="2544848"/>
                <a:ext cx="1764323" cy="1058594"/>
              </a:xfrm>
              <a:prstGeom prst="roundRect">
                <a:avLst>
                  <a:gd name="adj" fmla="val 10000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758543"/>
                  <a:satOff val="-17419"/>
                  <a:lumOff val="-11765"/>
                  <a:alphaOff val="0"/>
                </a:schemeClr>
              </a:fillRef>
              <a:effectRef idx="0">
                <a:schemeClr val="accent5">
                  <a:hueOff val="-6758543"/>
                  <a:satOff val="-17419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4BDDDCD3-A4B2-24AE-C597-13FFCEAD0A20}"/>
                  </a:ext>
                </a:extLst>
              </p:cNvPr>
              <p:cNvSpPr txBox="1"/>
              <p:nvPr/>
            </p:nvSpPr>
            <p:spPr>
              <a:xfrm>
                <a:off x="450405" y="2571480"/>
                <a:ext cx="1702313" cy="99658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u="sng" kern="1200" dirty="0">
                    <a:solidFill>
                      <a:schemeClr val="tx1"/>
                    </a:solidFill>
                  </a:rPr>
                  <a:t>ATU Galway City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>
                    <a:solidFill>
                      <a:schemeClr val="tx1"/>
                    </a:solidFill>
                  </a:rPr>
                  <a:t>Biochemistry</a:t>
                </a:r>
                <a:endParaRPr lang="en-IE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FEAA76-0232-6427-A6E3-3E74230892DE}"/>
                </a:ext>
              </a:extLst>
            </p:cNvPr>
            <p:cNvGrpSpPr/>
            <p:nvPr/>
          </p:nvGrpSpPr>
          <p:grpSpPr>
            <a:xfrm>
              <a:off x="7948224" y="4583198"/>
              <a:ext cx="1764323" cy="1058594"/>
              <a:chOff x="2492" y="2520883"/>
              <a:chExt cx="1764323" cy="1058594"/>
            </a:xfrm>
            <a:solidFill>
              <a:srgbClr val="E75247"/>
            </a:solidFill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1500A99-289E-88D6-9132-471EF0CCD48B}"/>
                  </a:ext>
                </a:extLst>
              </p:cNvPr>
              <p:cNvSpPr/>
              <p:nvPr/>
            </p:nvSpPr>
            <p:spPr>
              <a:xfrm>
                <a:off x="2492" y="2520883"/>
                <a:ext cx="1764323" cy="1058594"/>
              </a:xfrm>
              <a:prstGeom prst="roundRect">
                <a:avLst>
                  <a:gd name="adj" fmla="val 10000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758543"/>
                  <a:satOff val="-17419"/>
                  <a:lumOff val="-11765"/>
                  <a:alphaOff val="0"/>
                </a:schemeClr>
              </a:fillRef>
              <a:effectRef idx="0">
                <a:schemeClr val="accent5">
                  <a:hueOff val="-6758543"/>
                  <a:satOff val="-17419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E763F3F0-F7C1-38F7-8F5B-8E2B4E9E59C0}"/>
                  </a:ext>
                </a:extLst>
              </p:cNvPr>
              <p:cNvSpPr txBox="1"/>
              <p:nvPr/>
            </p:nvSpPr>
            <p:spPr>
              <a:xfrm>
                <a:off x="33497" y="2551888"/>
                <a:ext cx="1702313" cy="99658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u="sng" kern="1200" dirty="0">
                    <a:solidFill>
                      <a:schemeClr val="tx1"/>
                    </a:solidFill>
                  </a:rPr>
                  <a:t>ATU Sligo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Life Sciences</a:t>
                </a:r>
                <a:endParaRPr lang="en-IE" sz="2000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13A05DBF-0890-13C6-B9D8-A1E1B824EAAC}"/>
                </a:ext>
              </a:extLst>
            </p:cNvPr>
            <p:cNvSpPr txBox="1"/>
            <p:nvPr/>
          </p:nvSpPr>
          <p:spPr>
            <a:xfrm>
              <a:off x="2040843" y="4660641"/>
              <a:ext cx="2115187" cy="996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u="sng" dirty="0">
                  <a:solidFill>
                    <a:schemeClr val="tx1"/>
                  </a:solidFill>
                </a:rPr>
                <a:t>ATU Donegal </a:t>
              </a:r>
              <a:r>
                <a:rPr lang="en-US" sz="2000" dirty="0">
                  <a:solidFill>
                    <a:schemeClr val="tx1"/>
                  </a:solidFill>
                </a:rPr>
                <a:t>Biopharmaceutical Science </a:t>
              </a:r>
              <a:endParaRPr lang="en-IE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FE42E997-B3FE-FAF9-DD39-23F7B35B6E7C}"/>
                </a:ext>
              </a:extLst>
            </p:cNvPr>
            <p:cNvSpPr/>
            <p:nvPr/>
          </p:nvSpPr>
          <p:spPr>
            <a:xfrm>
              <a:off x="2856120" y="3574132"/>
              <a:ext cx="484632" cy="97840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45086C69-DB8D-2BD6-167F-743976C33899}"/>
                </a:ext>
              </a:extLst>
            </p:cNvPr>
            <p:cNvSpPr/>
            <p:nvPr/>
          </p:nvSpPr>
          <p:spPr>
            <a:xfrm>
              <a:off x="5946042" y="3584347"/>
              <a:ext cx="484632" cy="97840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4C3D50ED-0ECC-3286-E8C1-E7459DE1885E}"/>
                </a:ext>
              </a:extLst>
            </p:cNvPr>
            <p:cNvSpPr/>
            <p:nvPr/>
          </p:nvSpPr>
          <p:spPr>
            <a:xfrm>
              <a:off x="8588069" y="3598231"/>
              <a:ext cx="484632" cy="978408"/>
            </a:xfrm>
            <a:prstGeom prst="downArrow">
              <a:avLst/>
            </a:prstGeom>
            <a:solidFill>
              <a:srgbClr val="E752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A2D97A38-EE47-B1DF-2E0C-63DC463EA238}"/>
                </a:ext>
              </a:extLst>
            </p:cNvPr>
            <p:cNvSpPr/>
            <p:nvPr/>
          </p:nvSpPr>
          <p:spPr>
            <a:xfrm>
              <a:off x="10005228" y="1620950"/>
              <a:ext cx="484632" cy="1963397"/>
            </a:xfrm>
            <a:prstGeom prst="rightBrac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FA255D45-3A71-6DEC-7B37-8D7780335476}"/>
                </a:ext>
              </a:extLst>
            </p:cNvPr>
            <p:cNvSpPr/>
            <p:nvPr/>
          </p:nvSpPr>
          <p:spPr>
            <a:xfrm>
              <a:off x="9948983" y="4544412"/>
              <a:ext cx="484632" cy="1112813"/>
            </a:xfrm>
            <a:prstGeom prst="rightBrac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D38933-8944-B623-8F60-A917D45E33EC}"/>
                </a:ext>
              </a:extLst>
            </p:cNvPr>
            <p:cNvSpPr txBox="1"/>
            <p:nvPr/>
          </p:nvSpPr>
          <p:spPr>
            <a:xfrm>
              <a:off x="10813548" y="2140983"/>
              <a:ext cx="978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Year 1 and year 2</a:t>
              </a:r>
              <a:endParaRPr lang="en-IE" sz="24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8A8D3D-6155-0F33-E729-2678671C83C8}"/>
                </a:ext>
              </a:extLst>
            </p:cNvPr>
            <p:cNvSpPr txBox="1"/>
            <p:nvPr/>
          </p:nvSpPr>
          <p:spPr>
            <a:xfrm>
              <a:off x="10489860" y="4814596"/>
              <a:ext cx="1323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Year 3</a:t>
              </a:r>
              <a:endParaRPr lang="en-IE" sz="24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6069876-0DFC-8CA9-DD2A-62994485F82B}"/>
              </a:ext>
            </a:extLst>
          </p:cNvPr>
          <p:cNvSpPr txBox="1"/>
          <p:nvPr/>
        </p:nvSpPr>
        <p:spPr>
          <a:xfrm>
            <a:off x="8103550" y="3708415"/>
            <a:ext cx="396566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*Select Pathway at end of year 2    </a:t>
            </a:r>
            <a:endParaRPr lang="en-IE" sz="2200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6C795-CBA9-0704-B44F-23014966DEFF}"/>
              </a:ext>
            </a:extLst>
          </p:cNvPr>
          <p:cNvCxnSpPr>
            <a:cxnSpLocks/>
          </p:cNvCxnSpPr>
          <p:nvPr/>
        </p:nvCxnSpPr>
        <p:spPr>
          <a:xfrm>
            <a:off x="3571461" y="3488916"/>
            <a:ext cx="0" cy="2789018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573039-E26F-9CDD-4C9D-09CB86C16F5C}"/>
              </a:ext>
            </a:extLst>
          </p:cNvPr>
          <p:cNvCxnSpPr>
            <a:cxnSpLocks/>
          </p:cNvCxnSpPr>
          <p:nvPr/>
        </p:nvCxnSpPr>
        <p:spPr>
          <a:xfrm>
            <a:off x="6361044" y="3478701"/>
            <a:ext cx="0" cy="2789018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0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53AF01D4-5F43-675E-52D7-DE050B341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8028-871C-0ED9-8F63-8BC5376A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25"/>
            <a:ext cx="10515600" cy="8786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66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 of Business (Hons) in Business</a:t>
            </a:r>
            <a:endParaRPr lang="en-IE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2B21B5-8690-4FDE-339F-69BADFC63DE7}"/>
              </a:ext>
            </a:extLst>
          </p:cNvPr>
          <p:cNvGrpSpPr/>
          <p:nvPr/>
        </p:nvGrpSpPr>
        <p:grpSpPr>
          <a:xfrm>
            <a:off x="992603" y="4594111"/>
            <a:ext cx="1873068" cy="1594653"/>
            <a:chOff x="2492" y="2520883"/>
            <a:chExt cx="1764323" cy="1058594"/>
          </a:xfrm>
          <a:solidFill>
            <a:schemeClr val="accent1">
              <a:lumMod val="75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A0DB373-7FEE-F09A-4F42-0A9EB736EAC5}"/>
                </a:ext>
              </a:extLst>
            </p:cNvPr>
            <p:cNvSpPr/>
            <p:nvPr/>
          </p:nvSpPr>
          <p:spPr>
            <a:xfrm>
              <a:off x="2492" y="2520883"/>
              <a:ext cx="1764323" cy="1058594"/>
            </a:xfrm>
            <a:prstGeom prst="roundRect">
              <a:avLst>
                <a:gd name="adj" fmla="val 1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D64AB4F3-0834-A884-412A-A8CFE14A555A}"/>
                </a:ext>
              </a:extLst>
            </p:cNvPr>
            <p:cNvSpPr txBox="1"/>
            <p:nvPr/>
          </p:nvSpPr>
          <p:spPr>
            <a:xfrm>
              <a:off x="33497" y="2551888"/>
              <a:ext cx="1702313" cy="9965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2000" kern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A0F5156-49D6-66E3-92F1-B38D54953616}"/>
              </a:ext>
            </a:extLst>
          </p:cNvPr>
          <p:cNvGrpSpPr/>
          <p:nvPr/>
        </p:nvGrpSpPr>
        <p:grpSpPr>
          <a:xfrm>
            <a:off x="1222327" y="1508787"/>
            <a:ext cx="7027141" cy="709612"/>
            <a:chOff x="2520218" y="1391860"/>
            <a:chExt cx="4167985" cy="46967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71581EB-6A1A-BF0F-8B97-4D869116A37F}"/>
                </a:ext>
              </a:extLst>
            </p:cNvPr>
            <p:cNvSpPr/>
            <p:nvPr/>
          </p:nvSpPr>
          <p:spPr>
            <a:xfrm>
              <a:off x="2520218" y="1391860"/>
              <a:ext cx="4167985" cy="469677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5EB273F-450A-A39D-A992-BF3CFE0E5B55}"/>
                </a:ext>
              </a:extLst>
            </p:cNvPr>
            <p:cNvSpPr txBox="1"/>
            <p:nvPr/>
          </p:nvSpPr>
          <p:spPr>
            <a:xfrm>
              <a:off x="2533974" y="1405616"/>
              <a:ext cx="4140473" cy="442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Year </a:t>
              </a:r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r>
                <a:rPr lang="en-US" sz="2000" b="1" kern="1200" dirty="0">
                  <a:solidFill>
                    <a:schemeClr val="tx1"/>
                  </a:solidFill>
                </a:rPr>
                <a:t> – Common to all in the </a:t>
              </a:r>
              <a:r>
                <a:rPr lang="en-US" sz="2000" b="1" dirty="0">
                  <a:solidFill>
                    <a:schemeClr val="tx1"/>
                  </a:solidFill>
                </a:rPr>
                <a:t>ETB</a:t>
              </a:r>
              <a:r>
                <a:rPr lang="en-US" sz="2000" b="1" kern="1200" dirty="0">
                  <a:solidFill>
                    <a:schemeClr val="tx1"/>
                  </a:solidFill>
                </a:rPr>
                <a:t> of choice</a:t>
              </a:r>
              <a:endParaRPr lang="en-IE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88753-E05E-D832-9CF9-204D9E90F82F}"/>
              </a:ext>
            </a:extLst>
          </p:cNvPr>
          <p:cNvGrpSpPr/>
          <p:nvPr/>
        </p:nvGrpSpPr>
        <p:grpSpPr>
          <a:xfrm>
            <a:off x="1198091" y="2686678"/>
            <a:ext cx="7051378" cy="709612"/>
            <a:chOff x="2520218" y="1391860"/>
            <a:chExt cx="4167985" cy="46967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44AF893-AD0B-AB89-C2A7-11BA31902FC5}"/>
                </a:ext>
              </a:extLst>
            </p:cNvPr>
            <p:cNvSpPr/>
            <p:nvPr/>
          </p:nvSpPr>
          <p:spPr>
            <a:xfrm>
              <a:off x="2520218" y="1391860"/>
              <a:ext cx="4167985" cy="469677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B219A404-2929-C395-3B65-C807A4C68C19}"/>
                </a:ext>
              </a:extLst>
            </p:cNvPr>
            <p:cNvSpPr txBox="1"/>
            <p:nvPr/>
          </p:nvSpPr>
          <p:spPr>
            <a:xfrm>
              <a:off x="2533974" y="1405616"/>
              <a:ext cx="4140473" cy="442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Year 2 – Common to all in the ATU of choice</a:t>
              </a:r>
              <a:endParaRPr lang="en-IE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30B5CC-7357-723F-4F3E-687C72E94A32}"/>
              </a:ext>
            </a:extLst>
          </p:cNvPr>
          <p:cNvGrpSpPr/>
          <p:nvPr/>
        </p:nvGrpSpPr>
        <p:grpSpPr>
          <a:xfrm>
            <a:off x="3457881" y="4502040"/>
            <a:ext cx="2192238" cy="1724288"/>
            <a:chOff x="2492" y="2520883"/>
            <a:chExt cx="1764323" cy="105859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503C66-75C8-8E6D-541E-B6B7B9436C1D}"/>
                </a:ext>
              </a:extLst>
            </p:cNvPr>
            <p:cNvSpPr/>
            <p:nvPr/>
          </p:nvSpPr>
          <p:spPr>
            <a:xfrm>
              <a:off x="2492" y="2520883"/>
              <a:ext cx="1764323" cy="1058594"/>
            </a:xfrm>
            <a:prstGeom prst="roundRect">
              <a:avLst>
                <a:gd name="adj" fmla="val 1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4BDDDCD3-A4B2-24AE-C597-13FFCEAD0A20}"/>
                </a:ext>
              </a:extLst>
            </p:cNvPr>
            <p:cNvSpPr txBox="1"/>
            <p:nvPr/>
          </p:nvSpPr>
          <p:spPr>
            <a:xfrm>
              <a:off x="33497" y="2551887"/>
              <a:ext cx="1702313" cy="9965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148590" lvl="0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SzPts val="1260"/>
              </a:pPr>
              <a:r>
                <a:rPr lang="en-GB" sz="2000" b="1" u="sng" dirty="0">
                  <a:solidFill>
                    <a:schemeClr val="tx1"/>
                  </a:solidFill>
                  <a:sym typeface="Calibri"/>
                </a:rPr>
                <a:t>(ATU Galway) </a:t>
              </a:r>
              <a:r>
                <a:rPr lang="en-GB" sz="2000" dirty="0">
                  <a:solidFill>
                    <a:schemeClr val="tx1"/>
                  </a:solidFill>
                  <a:sym typeface="Calibri"/>
                </a:rPr>
                <a:t>Business with Digital Business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FEAA76-0232-6427-A6E3-3E74230892DE}"/>
              </a:ext>
            </a:extLst>
          </p:cNvPr>
          <p:cNvGrpSpPr/>
          <p:nvPr/>
        </p:nvGrpSpPr>
        <p:grpSpPr>
          <a:xfrm>
            <a:off x="6206238" y="4471034"/>
            <a:ext cx="2006707" cy="1755293"/>
            <a:chOff x="2492" y="2520883"/>
            <a:chExt cx="1764323" cy="1058594"/>
          </a:xfrm>
          <a:solidFill>
            <a:srgbClr val="E75247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1500A99-289E-88D6-9132-471EF0CCD48B}"/>
                </a:ext>
              </a:extLst>
            </p:cNvPr>
            <p:cNvSpPr/>
            <p:nvPr/>
          </p:nvSpPr>
          <p:spPr>
            <a:xfrm>
              <a:off x="2492" y="2520883"/>
              <a:ext cx="1764323" cy="1058594"/>
            </a:xfrm>
            <a:prstGeom prst="roundRect">
              <a:avLst>
                <a:gd name="adj" fmla="val 1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E763F3F0-F7C1-38F7-8F5B-8E2B4E9E59C0}"/>
                </a:ext>
              </a:extLst>
            </p:cNvPr>
            <p:cNvSpPr txBox="1"/>
            <p:nvPr/>
          </p:nvSpPr>
          <p:spPr>
            <a:xfrm>
              <a:off x="33497" y="2551888"/>
              <a:ext cx="1702313" cy="9965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148590" lvl="0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SzPts val="1260"/>
              </a:pPr>
              <a:r>
                <a:rPr lang="en-GB" sz="2000" b="1" u="sng" dirty="0">
                  <a:solidFill>
                    <a:schemeClr val="tx1"/>
                  </a:solidFill>
                  <a:sym typeface="Calibri"/>
                </a:rPr>
                <a:t>(ATU Sligo) </a:t>
              </a:r>
              <a:r>
                <a:rPr lang="en-GB" sz="2000" dirty="0">
                  <a:solidFill>
                    <a:schemeClr val="tx1"/>
                  </a:solidFill>
                  <a:sym typeface="Calibri"/>
                </a:rPr>
                <a:t>Business with Supply Chain Management</a:t>
              </a:r>
              <a:endParaRPr lang="en-GB" sz="2000" b="1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13A05DBF-0890-13C6-B9D8-A1E1B824EAAC}"/>
              </a:ext>
            </a:extLst>
          </p:cNvPr>
          <p:cNvSpPr txBox="1"/>
          <p:nvPr/>
        </p:nvSpPr>
        <p:spPr>
          <a:xfrm>
            <a:off x="985652" y="4728655"/>
            <a:ext cx="1834543" cy="1325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148590" lvl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</a:pPr>
            <a:r>
              <a:rPr lang="en-GB" sz="2000" b="1" u="sng" dirty="0">
                <a:solidFill>
                  <a:schemeClr val="tx1"/>
                </a:solidFill>
                <a:sym typeface="Calibri"/>
              </a:rPr>
              <a:t>(ATU Donegal)</a:t>
            </a:r>
            <a:r>
              <a:rPr lang="en-GB" sz="2000" u="sng" dirty="0">
                <a:solidFill>
                  <a:schemeClr val="tx1"/>
                </a:solidFill>
                <a:sym typeface="Calibri"/>
              </a:rPr>
              <a:t> </a:t>
            </a:r>
            <a:r>
              <a:rPr lang="en-GB" sz="2000" dirty="0">
                <a:solidFill>
                  <a:schemeClr val="tx1"/>
                </a:solidFill>
                <a:sym typeface="Calibri"/>
              </a:rPr>
              <a:t>Business with Enterprise and Innovation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E42E997-B3FE-FAF9-DD39-23F7B35B6E7C}"/>
              </a:ext>
            </a:extLst>
          </p:cNvPr>
          <p:cNvSpPr/>
          <p:nvPr/>
        </p:nvSpPr>
        <p:spPr>
          <a:xfrm>
            <a:off x="1660608" y="3459961"/>
            <a:ext cx="484632" cy="106248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5086C69-DB8D-2BD6-167F-743976C33899}"/>
              </a:ext>
            </a:extLst>
          </p:cNvPr>
          <p:cNvSpPr/>
          <p:nvPr/>
        </p:nvSpPr>
        <p:spPr>
          <a:xfrm>
            <a:off x="4385340" y="3472184"/>
            <a:ext cx="484632" cy="97840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4C3D50ED-0ECC-3286-E8C1-E7459DE1885E}"/>
              </a:ext>
            </a:extLst>
          </p:cNvPr>
          <p:cNvSpPr/>
          <p:nvPr/>
        </p:nvSpPr>
        <p:spPr>
          <a:xfrm>
            <a:off x="6975417" y="3473639"/>
            <a:ext cx="484632" cy="978408"/>
          </a:xfrm>
          <a:prstGeom prst="downArrow">
            <a:avLst/>
          </a:prstGeom>
          <a:solidFill>
            <a:srgbClr val="E752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A2D97A38-EE47-B1DF-2E0C-63DC463EA238}"/>
              </a:ext>
            </a:extLst>
          </p:cNvPr>
          <p:cNvSpPr/>
          <p:nvPr/>
        </p:nvSpPr>
        <p:spPr>
          <a:xfrm>
            <a:off x="8415657" y="1508787"/>
            <a:ext cx="484632" cy="1963397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A255D45-3A71-6DEC-7B37-8D7780335476}"/>
              </a:ext>
            </a:extLst>
          </p:cNvPr>
          <p:cNvSpPr/>
          <p:nvPr/>
        </p:nvSpPr>
        <p:spPr>
          <a:xfrm>
            <a:off x="8415657" y="4508597"/>
            <a:ext cx="484632" cy="171773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D38933-8944-B623-8F60-A917D45E33EC}"/>
              </a:ext>
            </a:extLst>
          </p:cNvPr>
          <p:cNvSpPr txBox="1"/>
          <p:nvPr/>
        </p:nvSpPr>
        <p:spPr>
          <a:xfrm>
            <a:off x="9031235" y="2259653"/>
            <a:ext cx="23719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Year 1 and year 2</a:t>
            </a:r>
            <a:endParaRPr lang="en-IE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A8D3D-6155-0F33-E729-2678671C83C8}"/>
              </a:ext>
            </a:extLst>
          </p:cNvPr>
          <p:cNvSpPr txBox="1"/>
          <p:nvPr/>
        </p:nvSpPr>
        <p:spPr>
          <a:xfrm>
            <a:off x="7779027" y="3733721"/>
            <a:ext cx="396566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*Select Pathway at end of year 2    </a:t>
            </a:r>
            <a:endParaRPr lang="en-IE" sz="2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375BC-2E18-AAD3-CA87-83A7B287308D}"/>
              </a:ext>
            </a:extLst>
          </p:cNvPr>
          <p:cNvSpPr txBox="1"/>
          <p:nvPr/>
        </p:nvSpPr>
        <p:spPr>
          <a:xfrm>
            <a:off x="8992769" y="4917793"/>
            <a:ext cx="24104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Year 3 and Year 4</a:t>
            </a:r>
            <a:endParaRPr lang="en-IE" sz="24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FD7067-4E55-B780-9C5C-E94B21A79CFA}"/>
              </a:ext>
            </a:extLst>
          </p:cNvPr>
          <p:cNvCxnSpPr>
            <a:cxnSpLocks/>
          </p:cNvCxnSpPr>
          <p:nvPr/>
        </p:nvCxnSpPr>
        <p:spPr>
          <a:xfrm>
            <a:off x="3160644" y="3523284"/>
            <a:ext cx="0" cy="2789018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A9AFA2-928D-C9B2-2FB7-C5F7F2B7674F}"/>
              </a:ext>
            </a:extLst>
          </p:cNvPr>
          <p:cNvCxnSpPr>
            <a:cxnSpLocks/>
          </p:cNvCxnSpPr>
          <p:nvPr/>
        </p:nvCxnSpPr>
        <p:spPr>
          <a:xfrm>
            <a:off x="5923722" y="3523284"/>
            <a:ext cx="0" cy="2789018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4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1150</Words>
  <Application>Microsoft Office PowerPoint</Application>
  <PresentationFormat>Widescreen</PresentationFormat>
  <Paragraphs>124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Noto Sans Symbols</vt:lpstr>
      <vt:lpstr>Wingdings</vt:lpstr>
      <vt:lpstr>Office Theme</vt:lpstr>
      <vt:lpstr>PowerPoint Presentation</vt:lpstr>
      <vt:lpstr>This presentation will cover:</vt:lpstr>
      <vt:lpstr>What is Tertiary Education?</vt:lpstr>
      <vt:lpstr>Who is offering Tertiary Education courses in your area?</vt:lpstr>
      <vt:lpstr>Which Tertiary Education courses are available in Mayo, Sligo and Leitrim ETB?</vt:lpstr>
      <vt:lpstr>PowerPoint Presentation</vt:lpstr>
      <vt:lpstr>Bachelor of Science in Industrial Laboratory Science</vt:lpstr>
      <vt:lpstr>PowerPoint Presentation</vt:lpstr>
      <vt:lpstr>Bachelor of Business (Hons) in Business</vt:lpstr>
      <vt:lpstr>PowerPoint Presentation</vt:lpstr>
      <vt:lpstr>Bachelor of Science (Hons) in Sustainable Engineering Technologies </vt:lpstr>
      <vt:lpstr>PowerPoint Presentation</vt:lpstr>
      <vt:lpstr>Tertiary Access Route into Bachelor of Science (Honours) in  General Nursing (NFQ Level 5)</vt:lpstr>
      <vt:lpstr>When do the courses start and other relevant dates?</vt:lpstr>
      <vt:lpstr>Why choose a Tertiary Education Course?</vt:lpstr>
      <vt:lpstr>What are the entry requirements?</vt:lpstr>
      <vt:lpstr>What are Tertiary Degree Student Fees?</vt:lpstr>
      <vt:lpstr>How to apply for a tertiary degree course?</vt:lpstr>
      <vt:lpstr>For further information: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Sandra Buchanan, MPRII</dc:creator>
  <cp:lastModifiedBy>Mary Brodie</cp:lastModifiedBy>
  <cp:revision>24</cp:revision>
  <dcterms:created xsi:type="dcterms:W3CDTF">2023-07-13T14:12:10Z</dcterms:created>
  <dcterms:modified xsi:type="dcterms:W3CDTF">2023-07-26T10:33:14Z</dcterms:modified>
</cp:coreProperties>
</file>